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61"/>
  </p:notesMasterIdLst>
  <p:handoutMasterIdLst>
    <p:handoutMasterId r:id="rId62"/>
  </p:handoutMasterIdLst>
  <p:sldIdLst>
    <p:sldId id="256" r:id="rId6"/>
    <p:sldId id="301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20" r:id="rId25"/>
    <p:sldId id="323" r:id="rId26"/>
    <p:sldId id="324" r:id="rId27"/>
    <p:sldId id="325" r:id="rId28"/>
    <p:sldId id="327" r:id="rId29"/>
    <p:sldId id="328" r:id="rId30"/>
    <p:sldId id="329" r:id="rId31"/>
    <p:sldId id="368" r:id="rId32"/>
    <p:sldId id="330" r:id="rId33"/>
    <p:sldId id="366" r:id="rId34"/>
    <p:sldId id="331" r:id="rId35"/>
    <p:sldId id="367" r:id="rId36"/>
    <p:sldId id="359" r:id="rId37"/>
    <p:sldId id="360" r:id="rId38"/>
    <p:sldId id="333" r:id="rId39"/>
    <p:sldId id="337" r:id="rId40"/>
    <p:sldId id="339" r:id="rId41"/>
    <p:sldId id="341" r:id="rId42"/>
    <p:sldId id="343" r:id="rId43"/>
    <p:sldId id="344" r:id="rId44"/>
    <p:sldId id="345" r:id="rId45"/>
    <p:sldId id="361" r:id="rId46"/>
    <p:sldId id="347" r:id="rId47"/>
    <p:sldId id="348" r:id="rId48"/>
    <p:sldId id="362" r:id="rId49"/>
    <p:sldId id="350" r:id="rId50"/>
    <p:sldId id="355" r:id="rId51"/>
    <p:sldId id="349" r:id="rId52"/>
    <p:sldId id="357" r:id="rId53"/>
    <p:sldId id="358" r:id="rId54"/>
    <p:sldId id="352" r:id="rId55"/>
    <p:sldId id="353" r:id="rId56"/>
    <p:sldId id="354" r:id="rId57"/>
    <p:sldId id="363" r:id="rId58"/>
    <p:sldId id="364" r:id="rId59"/>
    <p:sldId id="299" r:id="rId60"/>
  </p:sldIdLst>
  <p:sldSz cx="9144000" cy="6858000" type="screen4x3"/>
  <p:notesSz cx="7023100" cy="9309100"/>
  <p:custDataLst>
    <p:tags r:id="rId6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7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87" d="100"/>
          <a:sy n="87" d="100"/>
        </p:scale>
        <p:origin x="1315" y="6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gs" Target="tags/tag1.xml"/><Relationship Id="rId68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2018-08-22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2018-08-22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3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_restaurant_V%C3%A9ry_-_ext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5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enjoy a Pint with my friends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Optimal paths in given FOVs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 cause suboptimal paths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(Note that path [1] is different)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955492"/>
            <a:ext cx="3912859" cy="2553891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While you are moving to Restaurant you need  to be cautious about: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Because hitting them can cause damage to you or other people or property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724729" y="3654828"/>
            <a:ext cx="3912859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assume: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 (vector)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108726"/>
            <a:ext cx="4415134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well prepared, you ask locals, you got map, you can see a world, but to make decision you need to process that information: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Is there to help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910910"/>
            <a:ext cx="3561582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1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 there are inhabited areas which you like to avoid, like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who can beat you or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which will tell your grand mother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08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Breakable – You can tell your grand mother you were on your way to local church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Unbreakable -  Gopniks will beat you anyway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1" y="839104"/>
            <a:ext cx="6118099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them (KW evolution omitted)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	– unbreakable, must avoid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	– breakable, but you have no excuse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3999568"/>
            <a:ext cx="4230676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can impact energy 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is changing with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making with additional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Impact on your eyes and ears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5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unfavorable weather conditions: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 at EAST (changing with time)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 at WEST (changing with time)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223127"/>
            <a:ext cx="320238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walking, keep yourself on right side of the road and look after others …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stick to written and unwritten rules during your commuting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 are necessary for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succesfull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integration into traffic, society, 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avoidance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3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792" y="1210757"/>
            <a:ext cx="3088611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Gentleman 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sk-SK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 </a:t>
            </a:r>
            <a:endParaRPr lang="sk-SK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fine 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6622406" y="5339090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43990" y="1591606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892893" y="1593077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/>
          <p:cNvCxnSpPr>
            <a:cxnSpLocks/>
            <a:stCxn id="76" idx="0"/>
            <a:endCxn id="76" idx="3"/>
          </p:cNvCxnSpPr>
          <p:nvPr/>
        </p:nvCxnSpPr>
        <p:spPr>
          <a:xfrm rot="16200000" flipH="1">
            <a:off x="7598793" y="695811"/>
            <a:ext cx="184633" cy="1586334"/>
          </a:xfrm>
          <a:prstGeom prst="bentConnector4">
            <a:avLst>
              <a:gd name="adj1" fmla="val -123813"/>
              <a:gd name="adj2" fmla="val 114411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56512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3649" y="11195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9085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 of surrounding area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Find shortest path between waypoints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 the safe routes [Optional]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</a:t>
            </a:r>
            <a:r>
              <a:rPr lang="en-US" dirty="0" err="1"/>
              <a:t>Manuever</a:t>
            </a:r>
            <a:endParaRPr lang="en-US" dirty="0"/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30352" y="1837739"/>
            <a:ext cx="4510818" cy="1021556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sense some of your surroundings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(Field of Vision)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64851" y="1049009"/>
            <a:ext cx="4041820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in front of your Home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18975" y="4343583"/>
            <a:ext cx="3318613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You are obtaining more knowledge as you move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You need to make Decisions when you reach your FOV boundary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3247430"/>
            <a:ext cx="5695674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 – point of safe return (I can go home), where I do new sensor scan and decide follow up trajectory</a:t>
            </a: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4933395"/>
            <a:ext cx="2775239" cy="1328023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probably apply some sort of COST FUNCTION in your decision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30352" y="1233690"/>
            <a:ext cx="4423292" cy="1021556"/>
          </a:xfrm>
          <a:prstGeom prst="wedgeRoundRectCallout">
            <a:avLst>
              <a:gd name="adj1" fmla="val 57543"/>
              <a:gd name="adj2" fmla="val 8663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patch can get me closer to Restaurant,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(Other sightings NOT so useful)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3475" y="4650051"/>
            <a:ext cx="3274113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Known World – Pieces of observations which are useful for the mission 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49690"/>
            <a:ext cx="4582561" cy="715089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the previous strategy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2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43484" y="854755"/>
            <a:ext cx="3927348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Now just walk down to the street and get to the fine Restaurant</a:t>
            </a: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2472</TotalTime>
  <Words>1846</Words>
  <Application>Microsoft Office PowerPoint</Application>
  <PresentationFormat>On-screen Show (4:3)</PresentationFormat>
  <Paragraphs>521</Paragraphs>
  <Slides>55</Slides>
  <Notes>13</Notes>
  <HiddenSlides>0</HiddenSlides>
  <MMClips>7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Finally enjoy a Pint with my friends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Obstacle avoidance framework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Example:  Simple maze</vt:lpstr>
      <vt:lpstr>Example:  Storm</vt:lpstr>
      <vt:lpstr>Rules of the Air Introduction</vt:lpstr>
      <vt:lpstr>How is Collision Case resolved by UTM</vt:lpstr>
      <vt:lpstr>Rule Engine Architecture</vt:lpstr>
      <vt:lpstr>Rule Engine Setup</vt:lpstr>
      <vt:lpstr>Converging Maneuver - Trigger</vt:lpstr>
      <vt:lpstr>Converging Maneuver - Resolution</vt:lpstr>
      <vt:lpstr>Converging Maneuver – Leave condition</vt:lpstr>
      <vt:lpstr>Example:  Converging Manuever</vt:lpstr>
      <vt:lpstr>Head On Approach - Trigger</vt:lpstr>
      <vt:lpstr>Head On Approach - Resolution</vt:lpstr>
      <vt:lpstr>Example:  Head On Approach</vt:lpstr>
      <vt:lpstr>Cooperative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148</cp:revision>
  <cp:lastPrinted>2015-07-29T21:30:37Z</cp:lastPrinted>
  <dcterms:created xsi:type="dcterms:W3CDTF">2017-09-21T08:49:16Z</dcterms:created>
  <dcterms:modified xsi:type="dcterms:W3CDTF">2018-08-22T09:25:02Z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